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Lexend"/>
      <p:regular r:id="rId27"/>
      <p:bold r:id="rId28"/>
    </p:embeddedFont>
    <p:embeddedFont>
      <p:font typeface="Roboto Mon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Lexend-bold.fntdata"/><Relationship Id="rId27" Type="http://schemas.openxmlformats.org/officeDocument/2006/relationships/font" Target="fonts/Lexen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on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ono-italic.fntdata"/><Relationship Id="rId30" Type="http://schemas.openxmlformats.org/officeDocument/2006/relationships/font" Target="fonts/RobotoMon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RobotoMon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699e90a116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g3699e90a116_0_1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699e90a116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3699e90a116_0_2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699e90a116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3699e90a116_0_2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699e90a116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3699e90a116_0_2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699e90a116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3699e90a116_0_2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699e90a116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3699e90a116_0_2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69a155c65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369a155c651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69a155c651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369a155c651_1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69a155c651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369a155c651_1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69a155c651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369a155c651_1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69a155c651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69a155c651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99e90a116_0_1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99e90a116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69a155c651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69a155c651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69a155c651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69a155c651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99e90a116_0_1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99e90a116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99e90a116_0_1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99e90a116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699e90a116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g3699e90a116_0_1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699e90a116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3699e90a116_0_2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99e90a116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3699e90a116_0_2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99e90a116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3699e90a116_0_2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99e90a116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3699e90a116_0_2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92918" y="374650"/>
            <a:ext cx="8079600" cy="1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07492" y="1508760"/>
            <a:ext cx="8065500" cy="28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85000"/>
              </a:lnSpc>
              <a:spcBef>
                <a:spcPts val="1200"/>
              </a:spcBef>
              <a:spcAft>
                <a:spcPts val="1200"/>
              </a:spcAft>
              <a:buClr>
                <a:srgbClr val="262626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514350" y="4809335"/>
            <a:ext cx="30861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514350" y="4916023"/>
            <a:ext cx="37719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72945" y="4407309"/>
            <a:ext cx="21948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eorgeretsi.github.io/smirk/" TargetMode="External"/><Relationship Id="rId4" Type="http://schemas.openxmlformats.org/officeDocument/2006/relationships/hyperlink" Target="https://georgeretsi.github.io/smirk/" TargetMode="External"/><Relationship Id="rId5" Type="http://schemas.openxmlformats.org/officeDocument/2006/relationships/hyperlink" Target="https://ietresearch.onlinelibrary.wiley.com/doi/full/10.1049/ipr2.12798" TargetMode="External"/><Relationship Id="rId6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tinyurl.com/3dvss-day4ppt" TargetMode="External"/><Relationship Id="rId4" Type="http://schemas.openxmlformats.org/officeDocument/2006/relationships/hyperlink" Target="https://tinyurl.com/smpl-3dvss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towardsdatascience.com/better-rotation-representations-for-accurate-pose-estimation-e890a7e1317f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233781" y="558431"/>
            <a:ext cx="6390600" cy="15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Calibri"/>
              <a:buNone/>
            </a:pPr>
            <a:r>
              <a:rPr lang="en">
                <a:solidFill>
                  <a:srgbClr val="3C78D8"/>
                </a:solidFill>
              </a:rPr>
              <a:t>Parametric Model Regression 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233775" y="2125594"/>
            <a:ext cx="6390600" cy="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"/>
              <a:t>3D Vision Summer School 2025, Day 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69688" y="280987"/>
            <a:ext cx="60597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Calibri"/>
              <a:buNone/>
            </a:pPr>
            <a:r>
              <a:rPr lang="en">
                <a:solidFill>
                  <a:srgbClr val="3C78D8"/>
                </a:solidFill>
              </a:rPr>
              <a:t>Solution</a:t>
            </a:r>
            <a:endParaRPr>
              <a:solidFill>
                <a:srgbClr val="3C78D8"/>
              </a:solidFill>
            </a:endParaRPr>
          </a:p>
        </p:txBody>
      </p:sp>
      <p:pic>
        <p:nvPicPr>
          <p:cNvPr id="119" name="Google Shape;11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1103" y="2262625"/>
            <a:ext cx="3622769" cy="2120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3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4182" y="2262625"/>
            <a:ext cx="3802800" cy="21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78604" y="1202289"/>
            <a:ext cx="5186793" cy="71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69688" y="280987"/>
            <a:ext cx="60597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Calibri"/>
              <a:buNone/>
            </a:pPr>
            <a:r>
              <a:rPr lang="en">
                <a:solidFill>
                  <a:srgbClr val="3C78D8"/>
                </a:solidFill>
              </a:rPr>
              <a:t>Joint Estimator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380619" y="1131570"/>
            <a:ext cx="6049200" cy="21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07950" lvl="0" marL="635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Char char="•"/>
            </a:pPr>
            <a:r>
              <a:rPr lang="en" sz="1700"/>
              <a:t> Each joint location could be estimated as an joint regression matrix of surrounding vertices. </a:t>
            </a:r>
            <a:endParaRPr sz="1700"/>
          </a:p>
          <a:p>
            <a:pPr indent="0" lvl="0" marL="6350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E</a:t>
            </a:r>
            <a:r>
              <a:rPr lang="en" sz="1700"/>
              <a:t>xample:</a:t>
            </a:r>
            <a:endParaRPr sz="1700"/>
          </a:p>
          <a:p>
            <a:pPr indent="-107950" lvl="0" marL="63500" rtl="0" algn="l">
              <a:lnSpc>
                <a:spcPct val="85000"/>
              </a:lnSpc>
              <a:spcBef>
                <a:spcPts val="1200"/>
              </a:spcBef>
              <a:spcAft>
                <a:spcPts val="1200"/>
              </a:spcAft>
              <a:buSzPts val="1700"/>
              <a:buChar char="•"/>
            </a:pPr>
            <a:r>
              <a:rPr lang="en" sz="1700"/>
              <a:t>Imagine the knee joint. The regression matrix would contain weights for the vertices near the knee. The joint's position is then calculated as a weighted average of these nearby vertices' coordinates. </a:t>
            </a:r>
            <a:endParaRPr sz="1700"/>
          </a:p>
        </p:txBody>
      </p:sp>
      <p:pic>
        <p:nvPicPr>
          <p:cNvPr id="128" name="Google Shape;12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9818" y="1658795"/>
            <a:ext cx="2057400" cy="2564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369688" y="280987"/>
            <a:ext cx="60597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Calibri"/>
              <a:buNone/>
            </a:pPr>
            <a:r>
              <a:rPr lang="en">
                <a:solidFill>
                  <a:srgbClr val="3C78D8"/>
                </a:solidFill>
              </a:rPr>
              <a:t>SMPL-H and SMPL-X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380619" y="1131570"/>
            <a:ext cx="6049200" cy="21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14300" lvl="0" marL="635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</a:pPr>
            <a:r>
              <a:rPr lang="en"/>
              <a:t> SMPL – 6890 vertices and 24 joints</a:t>
            </a:r>
            <a:endParaRPr/>
          </a:p>
          <a:p>
            <a:pPr indent="-114300" lvl="0" marL="63500" rtl="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</a:pPr>
            <a:r>
              <a:rPr lang="en"/>
              <a:t> SMPL-H – 8190 vertices and 54 joints</a:t>
            </a:r>
            <a:endParaRPr/>
          </a:p>
          <a:p>
            <a:pPr indent="-114300" lvl="0" marL="63500" rtl="0" algn="l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buClr>
                <a:srgbClr val="262626"/>
              </a:buClr>
              <a:buSzPts val="1800"/>
              <a:buFont typeface="Arial"/>
              <a:buChar char="•"/>
            </a:pPr>
            <a:r>
              <a:rPr lang="en"/>
              <a:t> SMPL-X – 10475 vertices and 55 joints</a:t>
            </a:r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8199" y="1155904"/>
            <a:ext cx="4042452" cy="2958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214" y="2674791"/>
            <a:ext cx="3714587" cy="2300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369688" y="280987"/>
            <a:ext cx="60597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Calibri"/>
              <a:buNone/>
            </a:pPr>
            <a:r>
              <a:rPr lang="en">
                <a:solidFill>
                  <a:srgbClr val="3C78D8"/>
                </a:solidFill>
              </a:rPr>
              <a:t>Part Segmentation</a:t>
            </a:r>
            <a:endParaRPr>
              <a:solidFill>
                <a:srgbClr val="3C78D8"/>
              </a:solidFill>
            </a:endParaRPr>
          </a:p>
        </p:txBody>
      </p:sp>
      <p:pic>
        <p:nvPicPr>
          <p:cNvPr id="142" name="Google Shape;142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0905" y="1376365"/>
            <a:ext cx="3502200" cy="359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1427" y="1618298"/>
            <a:ext cx="7871100" cy="23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7"/>
          <p:cNvSpPr txBox="1"/>
          <p:nvPr>
            <p:ph type="title"/>
          </p:nvPr>
        </p:nvSpPr>
        <p:spPr>
          <a:xfrm>
            <a:off x="369700" y="280980"/>
            <a:ext cx="60597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Calibri"/>
              <a:buNone/>
            </a:pPr>
            <a:r>
              <a:rPr lang="en">
                <a:solidFill>
                  <a:srgbClr val="3C78D8"/>
                </a:solidFill>
              </a:rPr>
              <a:t>FLAME</a:t>
            </a:r>
            <a:endParaRPr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/>
        </p:nvSpPr>
        <p:spPr>
          <a:xfrm>
            <a:off x="369700" y="992750"/>
            <a:ext cx="5271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54" name="Google Shape;154;p28"/>
          <p:cNvSpPr txBox="1"/>
          <p:nvPr>
            <p:ph type="title"/>
          </p:nvPr>
        </p:nvSpPr>
        <p:spPr>
          <a:xfrm>
            <a:off x="369700" y="280980"/>
            <a:ext cx="60597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Calibri"/>
              <a:buNone/>
            </a:pPr>
            <a:r>
              <a:rPr lang="en">
                <a:solidFill>
                  <a:srgbClr val="3C78D8"/>
                </a:solidFill>
              </a:rPr>
              <a:t>FLAME</a:t>
            </a:r>
            <a:endParaRPr>
              <a:solidFill>
                <a:srgbClr val="3C78D8"/>
              </a:solidFill>
            </a:endParaRPr>
          </a:p>
        </p:txBody>
      </p:sp>
      <p:pic>
        <p:nvPicPr>
          <p:cNvPr id="155" name="Google Shape;155;p28" title="Screenshot 2025-06-25 at 1.48.4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850" y="1074075"/>
            <a:ext cx="8454702" cy="331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/>
        </p:nvSpPr>
        <p:spPr>
          <a:xfrm>
            <a:off x="369700" y="916550"/>
            <a:ext cx="55890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Shape Blendshapes (Identity Parameters)</a:t>
            </a:r>
            <a:endParaRPr b="1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Number</a:t>
            </a:r>
            <a:r>
              <a:rPr lang="en" sz="1200">
                <a:solidFill>
                  <a:schemeClr val="dk1"/>
                </a:solidFill>
              </a:rPr>
              <a:t>: 300 parameters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Purpose</a:t>
            </a:r>
            <a:r>
              <a:rPr lang="en" sz="1200">
                <a:solidFill>
                  <a:schemeClr val="dk1"/>
                </a:solidFill>
              </a:rPr>
              <a:t>: Capture identity-specific facial variations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Usage</a:t>
            </a:r>
            <a:r>
              <a:rPr lang="en" sz="1200">
                <a:solidFill>
                  <a:schemeClr val="dk1"/>
                </a:solidFill>
              </a:rPr>
              <a:t>: Linear combination weighted by shape parameters β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Expression Blendshapes</a:t>
            </a:r>
            <a:endParaRPr b="1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Number</a:t>
            </a:r>
            <a:r>
              <a:rPr lang="en" sz="1200">
                <a:solidFill>
                  <a:schemeClr val="dk1"/>
                </a:solidFill>
              </a:rPr>
              <a:t>: 100 parameters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Purpose</a:t>
            </a:r>
            <a:r>
              <a:rPr lang="en" sz="1200">
                <a:solidFill>
                  <a:schemeClr val="dk1"/>
                </a:solidFill>
              </a:rPr>
              <a:t>: Model facial expressions and emotional states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Usage</a:t>
            </a:r>
            <a:r>
              <a:rPr lang="en" sz="1200">
                <a:solidFill>
                  <a:schemeClr val="dk1"/>
                </a:solidFill>
              </a:rPr>
              <a:t>: Linear combination weighted by expression parameters ψ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61" name="Google Shape;161;p29"/>
          <p:cNvSpPr txBox="1"/>
          <p:nvPr>
            <p:ph type="title"/>
          </p:nvPr>
        </p:nvSpPr>
        <p:spPr>
          <a:xfrm>
            <a:off x="369700" y="280980"/>
            <a:ext cx="60597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Calibri"/>
              <a:buNone/>
            </a:pPr>
            <a:r>
              <a:rPr lang="en">
                <a:solidFill>
                  <a:srgbClr val="3C78D8"/>
                </a:solidFill>
              </a:rPr>
              <a:t>FLAME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162" name="Google Shape;162;p29"/>
          <p:cNvSpPr txBox="1"/>
          <p:nvPr/>
        </p:nvSpPr>
        <p:spPr>
          <a:xfrm>
            <a:off x="5549588" y="3595025"/>
            <a:ext cx="369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Lexend"/>
                <a:ea typeface="Lexend"/>
                <a:cs typeface="Lexend"/>
                <a:sym typeface="Lexend"/>
              </a:rPr>
              <a:t>Li et al. (2017)</a:t>
            </a:r>
            <a:endParaRPr sz="8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63" name="Google Shape;1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7840" y="1129334"/>
            <a:ext cx="1937712" cy="1837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9" title="Screenshot 2025-06-25 at 1.49.33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300" y="3902825"/>
            <a:ext cx="6682100" cy="62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/>
        </p:nvSpPr>
        <p:spPr>
          <a:xfrm>
            <a:off x="369700" y="916550"/>
            <a:ext cx="5589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Pose Blendshapes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Joints: </a:t>
            </a:r>
            <a:r>
              <a:rPr lang="en" sz="1200">
                <a:solidFill>
                  <a:schemeClr val="dk1"/>
                </a:solidFill>
              </a:rPr>
              <a:t>4 articulated joints + 1 global rotation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" sz="1200">
                <a:solidFill>
                  <a:schemeClr val="dk1"/>
                </a:solidFill>
              </a:rPr>
              <a:t>Left eye: </a:t>
            </a:r>
            <a:r>
              <a:rPr lang="en" sz="1200">
                <a:solidFill>
                  <a:schemeClr val="dk1"/>
                </a:solidFill>
              </a:rPr>
              <a:t>Independent eye rotation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" sz="1200">
                <a:solidFill>
                  <a:schemeClr val="dk1"/>
                </a:solidFill>
              </a:rPr>
              <a:t>Right eye: </a:t>
            </a:r>
            <a:r>
              <a:rPr lang="en" sz="1200">
                <a:solidFill>
                  <a:schemeClr val="dk1"/>
                </a:solidFill>
              </a:rPr>
              <a:t>Independent eye rotation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" sz="1200">
                <a:solidFill>
                  <a:schemeClr val="dk1"/>
                </a:solidFill>
              </a:rPr>
              <a:t>Neck: </a:t>
            </a:r>
            <a:r>
              <a:rPr lang="en" sz="1200">
                <a:solidFill>
                  <a:schemeClr val="dk1"/>
                </a:solidFill>
              </a:rPr>
              <a:t>Head/neck articulation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" sz="1200">
                <a:solidFill>
                  <a:schemeClr val="dk1"/>
                </a:solidFill>
              </a:rPr>
              <a:t>Jaw: </a:t>
            </a:r>
            <a:r>
              <a:rPr lang="en" sz="1200">
                <a:solidFill>
                  <a:schemeClr val="dk1"/>
                </a:solidFill>
              </a:rPr>
              <a:t>Jaw opening/closing and lateral movement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" sz="1200">
                <a:solidFill>
                  <a:schemeClr val="dk1"/>
                </a:solidFill>
              </a:rPr>
              <a:t>Global: </a:t>
            </a:r>
            <a:r>
              <a:rPr lang="en" sz="1200">
                <a:solidFill>
                  <a:schemeClr val="dk1"/>
                </a:solidFill>
              </a:rPr>
              <a:t>Overall head pose (pitch, yaw, roll)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Representation: </a:t>
            </a:r>
            <a:r>
              <a:rPr lang="en" sz="1200">
                <a:solidFill>
                  <a:schemeClr val="dk1"/>
                </a:solidFill>
              </a:rPr>
              <a:t>Axis-angle rotation vectors (3 parameters per joint)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Blend Skinning: </a:t>
            </a:r>
            <a:r>
              <a:rPr lang="en" sz="1200">
                <a:solidFill>
                  <a:schemeClr val="dk1"/>
                </a:solidFill>
              </a:rPr>
              <a:t>W(T, θ, </a:t>
            </a:r>
            <a:r>
              <a:rPr lang="en" sz="1200">
                <a:solidFill>
                  <a:schemeClr val="dk1"/>
                </a:solidFill>
              </a:rPr>
              <a:t>J, </a:t>
            </a:r>
            <a:r>
              <a:rPr lang="en" sz="1200">
                <a:solidFill>
                  <a:schemeClr val="dk1"/>
                </a:solidFill>
              </a:rPr>
              <a:t>W) rotates vertices around joints J ∈ R^3K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Smoothing:</a:t>
            </a:r>
            <a:r>
              <a:rPr lang="en" sz="1200">
                <a:solidFill>
                  <a:schemeClr val="dk1"/>
                </a:solidFill>
              </a:rPr>
              <a:t> Linearly blended using skinning weights W ∈ R^(K×N)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Usage: </a:t>
            </a:r>
            <a:r>
              <a:rPr lang="en" sz="1200">
                <a:solidFill>
                  <a:schemeClr val="dk1"/>
                </a:solidFill>
              </a:rPr>
              <a:t>Each joint rotation affects nearby vertices with smooth falloff based on learned blend weights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70" name="Google Shape;170;p30"/>
          <p:cNvSpPr txBox="1"/>
          <p:nvPr>
            <p:ph type="title"/>
          </p:nvPr>
        </p:nvSpPr>
        <p:spPr>
          <a:xfrm>
            <a:off x="369700" y="280980"/>
            <a:ext cx="60597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Calibri"/>
              <a:buNone/>
            </a:pPr>
            <a:r>
              <a:rPr lang="en">
                <a:solidFill>
                  <a:srgbClr val="3C78D8"/>
                </a:solidFill>
              </a:rPr>
              <a:t>FLAME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171" name="Google Shape;171;p30"/>
          <p:cNvSpPr txBox="1"/>
          <p:nvPr/>
        </p:nvSpPr>
        <p:spPr>
          <a:xfrm>
            <a:off x="5549588" y="3595025"/>
            <a:ext cx="369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Lexend"/>
                <a:ea typeface="Lexend"/>
                <a:cs typeface="Lexend"/>
                <a:sym typeface="Lexend"/>
              </a:rPr>
              <a:t>Li et al. (2017)</a:t>
            </a:r>
            <a:endParaRPr sz="8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72" name="Google Shape;1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7840" y="1639159"/>
            <a:ext cx="1937712" cy="1837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0" title="Screenshot 2025-06-25 at 1.49.33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300" y="3902825"/>
            <a:ext cx="6682100" cy="62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/>
        </p:nvSpPr>
        <p:spPr>
          <a:xfrm>
            <a:off x="369700" y="1297550"/>
            <a:ext cx="5589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SMIRK</a:t>
            </a:r>
            <a:r>
              <a:rPr lang="en" sz="1200">
                <a:solidFill>
                  <a:schemeClr val="dk1"/>
                </a:solidFill>
              </a:rPr>
              <a:t> is a method for 3D face reconstruction that excels at capturing subtle, extreme,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200">
                <a:solidFill>
                  <a:schemeClr val="dk1"/>
                </a:solidFill>
              </a:rPr>
              <a:t>asymmetric, and rarely observed facial expressions from single images.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Predictions:</a:t>
            </a:r>
            <a:endParaRPr sz="1200">
              <a:solidFill>
                <a:schemeClr val="dk1"/>
              </a:solidFill>
            </a:endParaRPr>
          </a:p>
          <a:p>
            <a:pPr indent="-190500" lvl="0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" sz="1200">
                <a:solidFill>
                  <a:schemeClr val="dk1"/>
                </a:solidFill>
              </a:rPr>
              <a:t>Shape parameters</a:t>
            </a:r>
            <a:r>
              <a:rPr lang="en" sz="1200">
                <a:solidFill>
                  <a:schemeClr val="dk1"/>
                </a:solidFill>
              </a:rPr>
              <a:t> (β): Identity-specific FLAME shape coefficients</a:t>
            </a:r>
            <a:endParaRPr sz="1200">
              <a:solidFill>
                <a:schemeClr val="dk1"/>
              </a:solidFill>
            </a:endParaRPr>
          </a:p>
          <a:p>
            <a:pPr indent="-190500" lvl="0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" sz="1200">
                <a:solidFill>
                  <a:schemeClr val="dk1"/>
                </a:solidFill>
              </a:rPr>
              <a:t>Expression parameters</a:t>
            </a:r>
            <a:r>
              <a:rPr lang="en" sz="1200">
                <a:solidFill>
                  <a:schemeClr val="dk1"/>
                </a:solidFill>
              </a:rPr>
              <a:t> (ψ): FLAME expression parameters, extended with two blendshapes for eye closure, plus jaw rotation parameters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endParaRPr sz="1200" u="sng">
              <a:solidFill>
                <a:schemeClr val="hlink"/>
              </a:solidFill>
            </a:endParaRPr>
          </a:p>
          <a:p>
            <a:pPr indent="-190500" lvl="0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" sz="1200">
                <a:solidFill>
                  <a:schemeClr val="dk1"/>
                </a:solidFill>
              </a:rPr>
              <a:t>Pose parameters</a:t>
            </a:r>
            <a:r>
              <a:rPr lang="en" sz="1200">
                <a:solidFill>
                  <a:schemeClr val="dk1"/>
                </a:solidFill>
              </a:rPr>
              <a:t> (θ): Rigid pose and orthographic camera parameters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79" name="Google Shape;179;p31"/>
          <p:cNvPicPr preferRelativeResize="0"/>
          <p:nvPr/>
        </p:nvPicPr>
        <p:blipFill rotWithShape="1">
          <a:blip r:embed="rId6">
            <a:alphaModFix/>
          </a:blip>
          <a:srcRect b="0" l="50317" r="0" t="0"/>
          <a:stretch/>
        </p:blipFill>
        <p:spPr>
          <a:xfrm>
            <a:off x="6152800" y="1375200"/>
            <a:ext cx="2612376" cy="1268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1"/>
          <p:cNvPicPr preferRelativeResize="0"/>
          <p:nvPr/>
        </p:nvPicPr>
        <p:blipFill rotWithShape="1">
          <a:blip r:embed="rId6">
            <a:alphaModFix/>
          </a:blip>
          <a:srcRect b="0" l="640" r="49677" t="0"/>
          <a:stretch/>
        </p:blipFill>
        <p:spPr>
          <a:xfrm>
            <a:off x="6152801" y="2871888"/>
            <a:ext cx="2612376" cy="126808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1"/>
          <p:cNvSpPr txBox="1"/>
          <p:nvPr>
            <p:ph type="title"/>
          </p:nvPr>
        </p:nvSpPr>
        <p:spPr>
          <a:xfrm>
            <a:off x="369700" y="280975"/>
            <a:ext cx="55308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90"/>
              <a:buFont typeface="Calibri"/>
              <a:buNone/>
            </a:pPr>
            <a:r>
              <a:rPr lang="en" sz="2420">
                <a:solidFill>
                  <a:srgbClr val="3C78D8"/>
                </a:solidFill>
              </a:rPr>
              <a:t>SMIRK: 3D Facial Expressions through Analysis-by-Neural-Synthesis</a:t>
            </a:r>
            <a:endParaRPr sz="2420"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492925" y="158750"/>
            <a:ext cx="8079600" cy="676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C78D8"/>
                </a:solidFill>
              </a:rPr>
              <a:t>Neural Renderer (T)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187" name="Google Shape;187;p32"/>
          <p:cNvSpPr txBox="1"/>
          <p:nvPr>
            <p:ph idx="1" type="body"/>
          </p:nvPr>
        </p:nvSpPr>
        <p:spPr>
          <a:xfrm>
            <a:off x="507500" y="835550"/>
            <a:ext cx="8324100" cy="4027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1"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Aims to replace traditional rendering using an image-to-image network.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Inputs to T: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S = R(θ, β, ψ):</a:t>
            </a:r>
            <a:r>
              <a:rPr lang="en" sz="1100">
                <a:solidFill>
                  <a:schemeClr val="dk1"/>
                </a:solidFill>
              </a:rPr>
              <a:t> Monochrome render of predicted 3D face mesh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M(I):</a:t>
            </a:r>
            <a:r>
              <a:rPr lang="en" sz="1100">
                <a:solidFill>
                  <a:schemeClr val="dk1"/>
                </a:solidFill>
              </a:rPr>
              <a:t> Masked input image (face masked, few random pixels retained)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Concatenation &amp; Output: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I′ = T(S ⊕ M(I))</a:t>
            </a:r>
            <a:br>
              <a:rPr b="1" lang="en" sz="1100">
                <a:solidFill>
                  <a:schemeClr val="dk1"/>
                </a:solidFill>
              </a:rPr>
            </a:br>
            <a:r>
              <a:rPr i="1" lang="en" sz="1100">
                <a:solidFill>
                  <a:schemeClr val="dk1"/>
                </a:solidFill>
              </a:rPr>
              <a:t>(⊕ = channel-wise concatenation)</a:t>
            </a:r>
            <a:br>
              <a:rPr i="1"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→ T reconstructs the image using geometry &amp; sparse image info.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Architecture: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U-Net</a:t>
            </a:r>
            <a:r>
              <a:rPr lang="en" sz="1100">
                <a:solidFill>
                  <a:schemeClr val="dk1"/>
                </a:solidFill>
              </a:rPr>
              <a:t> is used for T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→ Enables strong gradient flow back to encoder E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→ Improves learning of facial geometry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2" title="Screenshot 2025-06-24 at 6.22.31 PM.png"/>
          <p:cNvPicPr preferRelativeResize="0"/>
          <p:nvPr/>
        </p:nvPicPr>
        <p:blipFill rotWithShape="1">
          <a:blip r:embed="rId3">
            <a:alphaModFix/>
          </a:blip>
          <a:srcRect b="0" l="1740" r="-1740" t="0"/>
          <a:stretch/>
        </p:blipFill>
        <p:spPr>
          <a:xfrm>
            <a:off x="5155125" y="2906875"/>
            <a:ext cx="3930375" cy="16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2" title="Screenshot 2025-06-24 at 6.24.36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5075" y="1036049"/>
            <a:ext cx="3563600" cy="153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492919" y="374628"/>
            <a:ext cx="8079600" cy="44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Slides Link: </a:t>
            </a:r>
            <a:r>
              <a:rPr lang="en" sz="2300" u="sng">
                <a:solidFill>
                  <a:schemeClr val="hlink"/>
                </a:solidFill>
                <a:hlinkClick r:id="rId3"/>
              </a:rPr>
              <a:t>https://tinyurl.com/3dvss-day4ppt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Notebook Link: </a:t>
            </a:r>
            <a:r>
              <a:rPr lang="en" sz="2300" u="sng">
                <a:solidFill>
                  <a:schemeClr val="hlink"/>
                </a:solidFill>
                <a:hlinkClick r:id="rId4"/>
              </a:rPr>
              <a:t>https://tinyurl.com/smpl-3dvss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C78D8"/>
                </a:solidFill>
              </a:rPr>
              <a:t>Reconstruction Loss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195" name="Google Shape;195;p3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Photometric Loss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Simple pixel-wise L1 loss between input and reconstructed image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    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L_photo = ||I′ − I||₁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 VGG Perceptual Loss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Uses deep features from a VGG network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Helps faster convergence early in training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    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L_vgg = ||Γ(I′) − Γ(I)||₁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 Landmark Loss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L2 distance between 2D facial landmarks in input and predicted mesh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    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L_lmk = Σᵢ ||kᵢ − kᵢ′||²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Expression Regularization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Prevents weird/unrealistic expressions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    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L_reg = ||ψ||²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 Emotion Loss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Makes sure the emotion is preserved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Uses pretrained emotion model Pe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    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L_emo = ||Pe(I′) − Pe(I)||²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Note:</a:t>
            </a:r>
            <a:r>
              <a:rPr lang="en" sz="1100">
                <a:solidFill>
                  <a:schemeClr val="dk1"/>
                </a:solidFill>
              </a:rPr>
              <a:t> Only expression encoder E_ψ is updated; image translator T is </a:t>
            </a:r>
            <a:r>
              <a:rPr b="1" lang="en" sz="1100">
                <a:solidFill>
                  <a:schemeClr val="dk1"/>
                </a:solidFill>
              </a:rPr>
              <a:t>frozen</a:t>
            </a:r>
            <a:r>
              <a:rPr lang="en" sz="1100">
                <a:solidFill>
                  <a:schemeClr val="dk1"/>
                </a:solidFill>
              </a:rPr>
              <a:t> here.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>
            <p:ph type="title"/>
          </p:nvPr>
        </p:nvSpPr>
        <p:spPr>
          <a:xfrm>
            <a:off x="492925" y="374650"/>
            <a:ext cx="8079600" cy="536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3C78D8"/>
                </a:solidFill>
              </a:rPr>
              <a:t>Augmented Expression Cycle Path</a:t>
            </a:r>
            <a:endParaRPr sz="2400">
              <a:solidFill>
                <a:srgbClr val="3C78D8"/>
              </a:solidFill>
            </a:endParaRPr>
          </a:p>
        </p:txBody>
      </p:sp>
      <p:sp>
        <p:nvSpPr>
          <p:cNvPr id="202" name="Google Shape;202;p34"/>
          <p:cNvSpPr txBox="1"/>
          <p:nvPr>
            <p:ph idx="1" type="body"/>
          </p:nvPr>
        </p:nvSpPr>
        <p:spPr>
          <a:xfrm>
            <a:off x="507500" y="910750"/>
            <a:ext cx="8065500" cy="4127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Problem:</a:t>
            </a:r>
            <a:br>
              <a:rPr b="1"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Even with strong reconstruction, rare or complex expressions (like unusual lip shapes) are hard to capture.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This causes: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Expression </a:t>
            </a:r>
            <a:r>
              <a:rPr b="1" lang="en" sz="1100">
                <a:solidFill>
                  <a:schemeClr val="dk1"/>
                </a:solidFill>
              </a:rPr>
              <a:t>collapse</a:t>
            </a:r>
            <a:r>
              <a:rPr lang="en" sz="1100">
                <a:solidFill>
                  <a:schemeClr val="dk1"/>
                </a:solidFill>
              </a:rPr>
              <a:t> (distinct expressions look the same)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Translator </a:t>
            </a:r>
            <a:r>
              <a:rPr b="1" lang="en" sz="1100">
                <a:solidFill>
                  <a:schemeClr val="dk1"/>
                </a:solidFill>
              </a:rPr>
              <a:t>T</a:t>
            </a:r>
            <a:r>
              <a:rPr lang="en" sz="1100">
                <a:solidFill>
                  <a:schemeClr val="dk1"/>
                </a:solidFill>
              </a:rPr>
              <a:t> overcompensates for encoder mistakes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Solution: Expression Cycle Consistency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Start</a:t>
            </a:r>
            <a:r>
              <a:rPr lang="en" sz="1100">
                <a:solidFill>
                  <a:schemeClr val="dk1"/>
                </a:solidFill>
              </a:rPr>
              <a:t> with predicted params: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β, θ, ψ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Replace</a:t>
            </a:r>
            <a:r>
              <a:rPr lang="en" sz="1100">
                <a:solidFill>
                  <a:schemeClr val="dk1"/>
                </a:solidFill>
              </a:rPr>
              <a:t> expression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ψ</a:t>
            </a:r>
            <a:r>
              <a:rPr lang="en" sz="1100">
                <a:solidFill>
                  <a:schemeClr val="dk1"/>
                </a:solidFill>
              </a:rPr>
              <a:t> with a new one: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ψ_aug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Generate</a:t>
            </a:r>
            <a:r>
              <a:rPr lang="en" sz="1100">
                <a:solidFill>
                  <a:schemeClr val="dk1"/>
                </a:solidFill>
              </a:rPr>
              <a:t> image: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I'_aug = T(S ⊕ M(I_aug))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Re-encode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I'_aug</a:t>
            </a:r>
            <a:r>
              <a:rPr lang="en" sz="1100">
                <a:solidFill>
                  <a:schemeClr val="dk1"/>
                </a:solidFill>
              </a:rPr>
              <a:t> using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Apply Cycle Loss:</a:t>
            </a:r>
            <a:br>
              <a:rPr b="1"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  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L_cycle = ||ψ_rec − ψ_aug||²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Promotes more </a:t>
            </a:r>
            <a:r>
              <a:rPr b="1" lang="en" sz="1100">
                <a:solidFill>
                  <a:schemeClr val="dk1"/>
                </a:solidFill>
              </a:rPr>
              <a:t>diverse</a:t>
            </a:r>
            <a:r>
              <a:rPr lang="en" sz="1100">
                <a:solidFill>
                  <a:schemeClr val="dk1"/>
                </a:solidFill>
              </a:rPr>
              <a:t>, </a:t>
            </a:r>
            <a:r>
              <a:rPr b="1" lang="en" sz="1100">
                <a:solidFill>
                  <a:schemeClr val="dk1"/>
                </a:solidFill>
              </a:rPr>
              <a:t>distinct</a:t>
            </a:r>
            <a:r>
              <a:rPr lang="en" sz="1100">
                <a:solidFill>
                  <a:schemeClr val="dk1"/>
                </a:solidFill>
              </a:rPr>
              <a:t> expressions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Avoids mixing up </a:t>
            </a:r>
            <a:r>
              <a:rPr b="1" lang="en" sz="1100">
                <a:solidFill>
                  <a:schemeClr val="dk1"/>
                </a:solidFill>
              </a:rPr>
              <a:t>shape</a:t>
            </a:r>
            <a:r>
              <a:rPr lang="en" sz="1100">
                <a:solidFill>
                  <a:schemeClr val="dk1"/>
                </a:solidFill>
              </a:rPr>
              <a:t>, </a:t>
            </a:r>
            <a:r>
              <a:rPr b="1" lang="en" sz="1100">
                <a:solidFill>
                  <a:schemeClr val="dk1"/>
                </a:solidFill>
              </a:rPr>
              <a:t>pose</a:t>
            </a:r>
            <a:r>
              <a:rPr lang="en" sz="1100">
                <a:solidFill>
                  <a:schemeClr val="dk1"/>
                </a:solidFill>
              </a:rPr>
              <a:t>, and </a:t>
            </a:r>
            <a:r>
              <a:rPr b="1" lang="en" sz="1100">
                <a:solidFill>
                  <a:schemeClr val="dk1"/>
                </a:solidFill>
              </a:rPr>
              <a:t>expression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4" title="Screenshot 2025-06-24 at 6.23.2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9975" y="2707100"/>
            <a:ext cx="4761275" cy="195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69688" y="280987"/>
            <a:ext cx="6059700" cy="93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Applications</a:t>
            </a:r>
            <a:endParaRPr>
              <a:solidFill>
                <a:srgbClr val="3C78D8"/>
              </a:solidFill>
            </a:endParaRPr>
          </a:p>
        </p:txBody>
      </p:sp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0200" y="1413150"/>
            <a:ext cx="3817950" cy="3093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369688" y="280987"/>
            <a:ext cx="6059700" cy="93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SMPL 3D Joint Rotations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442825" y="1139925"/>
            <a:ext cx="7331100" cy="3112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6550" lvl="0" marL="457200" rtl="0" algn="l">
              <a:spcBef>
                <a:spcPts val="1300"/>
              </a:spcBef>
              <a:spcAft>
                <a:spcPts val="0"/>
              </a:spcAft>
              <a:buClr>
                <a:schemeClr val="dk2"/>
              </a:buClr>
              <a:buSzPts val="1700"/>
              <a:buChar char="-"/>
            </a:pPr>
            <a:r>
              <a:rPr lang="en" sz="1700"/>
              <a:t>Each of the 23 joints in SMPL has an associated 3D rotation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-"/>
            </a:pPr>
            <a:r>
              <a:rPr lang="en" sz="1700"/>
              <a:t>3D rotations can be represented in various ways: Euler angle representation, Quaternions, Rotation Matrices. Other representations may exist (Check this blog: </a:t>
            </a:r>
            <a:r>
              <a:rPr lang="en" sz="1700" u="sng">
                <a:solidFill>
                  <a:srgbClr val="6D9EEB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https://towardsdatascience.com/better-rotation-representations-for-accurate-pose-estimation-e890a7e1317f</a:t>
            </a:r>
            <a:r>
              <a:rPr lang="en" sz="1700"/>
              <a:t> 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-"/>
            </a:pPr>
            <a:r>
              <a:rPr lang="en" sz="1700"/>
              <a:t>In SMPL, typically we use a Euler angle representation. It is represented as a 3-tuple or a 3 element list: [angle wrt X, angle wrt Y, angle wrt Z]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-"/>
            </a:pPr>
            <a:r>
              <a:rPr lang="en" sz="1700"/>
              <a:t>Thus, in order to represent the 23 joints, in total we need 23*3 = 69 numbers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-"/>
            </a:pPr>
            <a:r>
              <a:rPr lang="en" sz="1700"/>
              <a:t>Please note that the root joint’s rotation and translation are handled separately</a:t>
            </a:r>
            <a:endParaRPr sz="1700"/>
          </a:p>
          <a:p>
            <a:pPr indent="0" lvl="0" marL="0" rtl="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369688" y="280987"/>
            <a:ext cx="60597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Calibri"/>
              <a:buNone/>
            </a:pPr>
            <a:r>
              <a:rPr lang="en">
                <a:solidFill>
                  <a:srgbClr val="3C78D8"/>
                </a:solidFill>
              </a:rPr>
              <a:t>Initial Representation</a:t>
            </a:r>
            <a:endParaRPr>
              <a:solidFill>
                <a:srgbClr val="3C78D8"/>
              </a:solidFill>
            </a:endParaRPr>
          </a:p>
        </p:txBody>
      </p:sp>
      <p:pic>
        <p:nvPicPr>
          <p:cNvPr id="84" name="Google Shape;84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1" y="1419195"/>
            <a:ext cx="6261600" cy="28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11542" y="1633819"/>
            <a:ext cx="1906024" cy="2595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69688" y="280987"/>
            <a:ext cx="60597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Calibri"/>
              <a:buNone/>
            </a:pPr>
            <a:r>
              <a:rPr lang="en">
                <a:solidFill>
                  <a:srgbClr val="6D9EEB"/>
                </a:solidFill>
              </a:rPr>
              <a:t>Skinned Multi-Person Linear</a:t>
            </a:r>
            <a:endParaRPr>
              <a:solidFill>
                <a:srgbClr val="6D9EEB"/>
              </a:solidFill>
            </a:endParaRPr>
          </a:p>
        </p:txBody>
      </p:sp>
      <p:pic>
        <p:nvPicPr>
          <p:cNvPr descr="Human body base mesh 3D model - TurboSquid 1533866" id="91" name="Google Shape;9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366" y="1169689"/>
            <a:ext cx="6695765" cy="3766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369688" y="280987"/>
            <a:ext cx="60597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Calibri"/>
              <a:buNone/>
            </a:pPr>
            <a:r>
              <a:rPr lang="en">
                <a:solidFill>
                  <a:srgbClr val="3C78D8"/>
                </a:solidFill>
              </a:rPr>
              <a:t>Human Mesh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97" name="Google Shape;97;p20"/>
          <p:cNvSpPr txBox="1"/>
          <p:nvPr>
            <p:ph idx="1" type="body"/>
          </p:nvPr>
        </p:nvSpPr>
        <p:spPr>
          <a:xfrm>
            <a:off x="507493" y="1508760"/>
            <a:ext cx="4240500" cy="28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114300" lvl="0" marL="635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</a:pPr>
            <a:r>
              <a:rPr lang="en"/>
              <a:t> Each mesh has 6890 vertices</a:t>
            </a:r>
            <a:endParaRPr/>
          </a:p>
          <a:p>
            <a:pPr indent="-114300" lvl="0" marL="63500" rtl="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</a:pPr>
            <a:r>
              <a:rPr lang="en"/>
              <a:t> Comprises of 24 joints</a:t>
            </a:r>
            <a:endParaRPr/>
          </a:p>
          <a:p>
            <a:pPr indent="-114300" lvl="0" marL="63500" rtl="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</a:pPr>
            <a:r>
              <a:rPr lang="en"/>
              <a:t> Skinning Weights</a:t>
            </a:r>
            <a:endParaRPr/>
          </a:p>
          <a:p>
            <a:pPr indent="-114300" lvl="0" marL="63500" rtl="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</a:pPr>
            <a:r>
              <a:rPr lang="en"/>
              <a:t> Represented as triangulated mesh, rotated as per kinematic tree</a:t>
            </a:r>
            <a:endParaRPr/>
          </a:p>
          <a:p>
            <a:pPr indent="-114300" lvl="0" marL="63500" rtl="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</a:pPr>
            <a:r>
              <a:rPr lang="en"/>
              <a:t> Divided into Male, Female and neutral</a:t>
            </a:r>
            <a:endParaRPr/>
          </a:p>
          <a:p>
            <a:pPr indent="0" lvl="0" marL="63500" rtl="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t/>
            </a:r>
            <a:endParaRPr/>
          </a:p>
          <a:p>
            <a:pPr indent="0" lvl="0" marL="63500" rtl="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t/>
            </a:r>
            <a:endParaRPr/>
          </a:p>
          <a:p>
            <a:pPr indent="0" lvl="0" marL="63500" rtl="0" algn="l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buClr>
                <a:srgbClr val="262626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98" name="Google Shape;9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8133" y="1178940"/>
            <a:ext cx="2243450" cy="24863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nsors | Free Full-Text | Comparative Study of Markerless Vision-Based ..." id="99" name="Google Shape;99;p20"/>
          <p:cNvPicPr preferRelativeResize="0"/>
          <p:nvPr/>
        </p:nvPicPr>
        <p:blipFill rotWithShape="1">
          <a:blip r:embed="rId4">
            <a:alphaModFix/>
          </a:blip>
          <a:srcRect b="7958" l="44663" r="-2102" t="-2924"/>
          <a:stretch/>
        </p:blipFill>
        <p:spPr>
          <a:xfrm>
            <a:off x="6991583" y="1178940"/>
            <a:ext cx="1970961" cy="248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69688" y="280987"/>
            <a:ext cx="60597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Calibri"/>
              <a:buNone/>
            </a:pPr>
            <a:r>
              <a:rPr lang="en">
                <a:solidFill>
                  <a:srgbClr val="3C78D8"/>
                </a:solidFill>
              </a:rPr>
              <a:t>Parameters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507493" y="1508760"/>
            <a:ext cx="6121800" cy="28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7500" lnSpcReduction="10000"/>
          </a:bodyPr>
          <a:lstStyle/>
          <a:p>
            <a:pPr indent="-88582" lvl="0" marL="635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•"/>
            </a:pPr>
            <a:r>
              <a:rPr lang="en"/>
              <a:t> Pose, Shape, Soft tissue displacements, Appearance</a:t>
            </a:r>
            <a:endParaRPr/>
          </a:p>
          <a:p>
            <a:pPr indent="-88582" lvl="0" marL="63500" rtl="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•"/>
            </a:pPr>
            <a:r>
              <a:rPr lang="en"/>
              <a:t> Shape Parameters - a shape vector of 10 scalar values, each of which could be interpreted as an amount of expansion/shrink of a human subject along some direction such as taller or shorter.</a:t>
            </a:r>
            <a:endParaRPr/>
          </a:p>
          <a:p>
            <a:pPr indent="-88582" lvl="0" marL="63500" rtl="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•"/>
            </a:pPr>
            <a:r>
              <a:rPr lang="en"/>
              <a:t> Pose Parameters - a pose vector of 24x3 scalar values that keeps the relative rotations of joints with respective to their parameters. Each rotation is encoded as a arbitrary 3D vector in axis-angle rotation representation.</a:t>
            </a:r>
            <a:endParaRPr/>
          </a:p>
          <a:p>
            <a:pPr indent="-88582" lvl="0" marL="63500" rtl="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•"/>
            </a:pPr>
            <a:r>
              <a:rPr lang="en"/>
              <a:t> Skinning - Each mesh vertex from the previous step is transformed by a weighted-combination of joint deformation. To put it simply, the closer to a vertex a joint is, the stronger the joint rotates/transforms the vertex.</a:t>
            </a:r>
            <a:endParaRPr/>
          </a:p>
          <a:p>
            <a:pPr indent="0" lvl="0" marL="63500" rtl="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indent="0" lvl="0" marL="63500" rtl="0" algn="l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buClr>
                <a:srgbClr val="262626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06" name="Google Shape;106;p21"/>
          <p:cNvPicPr preferRelativeResize="0"/>
          <p:nvPr/>
        </p:nvPicPr>
        <p:blipFill rotWithShape="1">
          <a:blip r:embed="rId3">
            <a:alphaModFix/>
          </a:blip>
          <a:srcRect b="48088" l="31004" r="34061" t="37302"/>
          <a:stretch/>
        </p:blipFill>
        <p:spPr>
          <a:xfrm>
            <a:off x="6463140" y="1370084"/>
            <a:ext cx="2359743" cy="52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8901" y="1916880"/>
            <a:ext cx="2168222" cy="2200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445888" y="280987"/>
            <a:ext cx="60597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Calibri"/>
              <a:buNone/>
            </a:pPr>
            <a:r>
              <a:rPr lang="en">
                <a:solidFill>
                  <a:srgbClr val="3C78D8"/>
                </a:solidFill>
              </a:rPr>
              <a:t>Collapse and Candy Wrapper</a:t>
            </a:r>
            <a:endParaRPr>
              <a:solidFill>
                <a:srgbClr val="3C78D8"/>
              </a:solidFill>
            </a:endParaRPr>
          </a:p>
        </p:txBody>
      </p:sp>
      <p:pic>
        <p:nvPicPr>
          <p:cNvPr id="113" name="Google Shape;113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6543" y="1618298"/>
            <a:ext cx="6730800" cy="302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